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9" r:id="rId4"/>
    <p:sldMasterId id="2147483661" r:id="rId5"/>
    <p:sldMasterId id="2147483717" r:id="rId6"/>
  </p:sldMasterIdLst>
  <p:notesMasterIdLst>
    <p:notesMasterId r:id="rId18"/>
  </p:notesMasterIdLst>
  <p:sldIdLst>
    <p:sldId id="256" r:id="rId7"/>
    <p:sldId id="1735" r:id="rId8"/>
    <p:sldId id="1753" r:id="rId9"/>
    <p:sldId id="1756" r:id="rId10"/>
    <p:sldId id="1757" r:id="rId11"/>
    <p:sldId id="1759" r:id="rId12"/>
    <p:sldId id="1760" r:id="rId13"/>
    <p:sldId id="1755" r:id="rId14"/>
    <p:sldId id="1761" r:id="rId15"/>
    <p:sldId id="1747" r:id="rId16"/>
    <p:sldId id="1712" r:id="rId1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1A3CBB-1F22-42A5-8970-B8DABDABBCBD}">
          <p14:sldIdLst>
            <p14:sldId id="256"/>
            <p14:sldId id="1735"/>
            <p14:sldId id="1753"/>
            <p14:sldId id="1756"/>
            <p14:sldId id="1757"/>
            <p14:sldId id="1759"/>
            <p14:sldId id="1760"/>
            <p14:sldId id="1755"/>
            <p14:sldId id="1761"/>
            <p14:sldId id="1747"/>
            <p14:sldId id="17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F"/>
    <a:srgbClr val="EE12CF"/>
    <a:srgbClr val="00FFFF"/>
    <a:srgbClr val="9CCA20"/>
    <a:srgbClr val="7A7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61C7D-9D78-459B-8E3A-BCDFCF5CB41A}" v="1" dt="2024-03-18T00:20:33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D8FE7-7CBA-450D-BF10-A3F473477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41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145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355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73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57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85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245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467850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71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6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562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164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76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787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8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828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5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0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84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667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00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90DB09-EFF5-D4C6-F66D-E6A4B7EDC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5" r="82885"/>
          <a:stretch/>
        </p:blipFill>
        <p:spPr>
          <a:xfrm>
            <a:off x="580658" y="6216567"/>
            <a:ext cx="624973" cy="571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77FB7-DF0D-71CE-BEB0-E0D529D5A9CB}"/>
              </a:ext>
            </a:extLst>
          </p:cNvPr>
          <p:cNvSpPr txBox="1"/>
          <p:nvPr userDrawn="1"/>
        </p:nvSpPr>
        <p:spPr>
          <a:xfrm>
            <a:off x="7960859" y="631759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pic>
        <p:nvPicPr>
          <p:cNvPr id="11" name="Picture 10" descr="A black and gold logo&#10;&#10;Description automatically generated with medium confidence">
            <a:extLst>
              <a:ext uri="{FF2B5EF4-FFF2-40B4-BE49-F238E27FC236}">
                <a16:creationId xmlns:a16="http://schemas.microsoft.com/office/drawing/2014/main" id="{FC2F4485-EEC6-BE14-910C-24A42645C24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37" y="6211642"/>
            <a:ext cx="1390325" cy="6463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C54B66-7DC1-DB11-9749-0BACD41E678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32301" y="6400059"/>
            <a:ext cx="2998839" cy="2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3C717-D367-35CE-98D6-FF1A82C8A89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rcRect/>
          <a:stretch/>
        </p:blipFill>
        <p:spPr>
          <a:xfrm>
            <a:off x="0" y="840669"/>
            <a:ext cx="12192000" cy="59939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260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604675" y="1450795"/>
            <a:ext cx="1098264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"/>
            </a:pPr>
            <a:r>
              <a:rPr lang="en-US" sz="4900">
                <a:solidFill>
                  <a:srgbClr val="000000"/>
                </a:solidFill>
                <a:latin typeface="Arial"/>
                <a:cs typeface="Arial"/>
              </a:rPr>
              <a:t>Crosstalk on Signal-Return Loops</a:t>
            </a:r>
            <a:br>
              <a:rPr lang="en-US" sz="4900">
                <a:latin typeface="Arial"/>
                <a:cs typeface="Arial"/>
              </a:rPr>
            </a:b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Adinath Phene, Shrinithi Venkatesan</a:t>
            </a:r>
            <a:endParaRPr lang="en-US" sz="3200"/>
          </a:p>
        </p:txBody>
      </p:sp>
      <p:sp>
        <p:nvSpPr>
          <p:cNvPr id="96" name="Google Shape;96;p1"/>
          <p:cNvSpPr txBox="1">
            <a:spLocks noGrp="1"/>
          </p:cNvSpPr>
          <p:nvPr>
            <p:ph type="sldNum" idx="12"/>
          </p:nvPr>
        </p:nvSpPr>
        <p:spPr>
          <a:xfrm>
            <a:off x="9867456" y="5761990"/>
            <a:ext cx="1516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D019-C91B-47F3-B30D-2140A7E9595D}"/>
              </a:ext>
            </a:extLst>
          </p:cNvPr>
          <p:cNvSpPr txBox="1">
            <a:spLocks/>
          </p:cNvSpPr>
          <p:nvPr/>
        </p:nvSpPr>
        <p:spPr>
          <a:xfrm>
            <a:off x="-190361" y="4775787"/>
            <a:ext cx="12148324" cy="986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February 29, 2024</a:t>
            </a:r>
          </a:p>
          <a:p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3" y="1089212"/>
            <a:ext cx="11530781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Do not share return paths between the signal-return loops of the aggressor and victim. Use a separate return conductor.</a:t>
            </a:r>
          </a:p>
          <a:p>
            <a:r>
              <a:rPr lang="en-US" sz="2400">
                <a:latin typeface="Arial"/>
                <a:ea typeface="Calibri" panose="020F0502020204030204"/>
                <a:cs typeface="Calibri" panose="020F0502020204030204"/>
              </a:rPr>
              <a:t>Re</a:t>
            </a:r>
            <a:r>
              <a:rPr lang="en-US" sz="2400">
                <a:latin typeface="Arial"/>
                <a:ea typeface="Calibri" panose="020F0502020204030204"/>
                <a:cs typeface="Arial"/>
              </a:rPr>
              <a:t>duce the loop mutual inductance between aggressor and victim signal-return paths by keeping the loops far apart.</a:t>
            </a:r>
          </a:p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Reduce the number of simultaneously switching signals which have mutual inductance to the victim loop.</a:t>
            </a:r>
          </a:p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Use a Continuous Return Plane on a PCB to reduce the self-inductance in the signal-return path and mutual loop inductance between aggressor and victim traces.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10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36753" y="242306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3700">
                <a:latin typeface="Arial"/>
                <a:cs typeface="Arial"/>
              </a:rPr>
              <a:t>Best Design Practices to Reduce Crosstalk: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895"/>
            <a:ext cx="10515600" cy="19462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3" y="1089212"/>
            <a:ext cx="11530781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What is Crosstalk?</a:t>
            </a:r>
          </a:p>
          <a:p>
            <a:r>
              <a:rPr lang="en-US" sz="2400">
                <a:latin typeface="Arial"/>
                <a:cs typeface="Arial"/>
              </a:rPr>
              <a:t>Different Return Path Geometries</a:t>
            </a:r>
          </a:p>
          <a:p>
            <a:r>
              <a:rPr lang="en-US" sz="2400">
                <a:latin typeface="Arial"/>
                <a:cs typeface="Arial"/>
              </a:rPr>
              <a:t>Varying No. of Aggressors</a:t>
            </a:r>
          </a:p>
          <a:p>
            <a:r>
              <a:rPr lang="en-US" sz="2400">
                <a:latin typeface="Arial"/>
                <a:cs typeface="Arial"/>
              </a:rPr>
              <a:t>Best Design Practices</a:t>
            </a:r>
          </a:p>
          <a:p>
            <a:pPr marL="0" indent="0">
              <a:buNone/>
            </a:pPr>
            <a:endParaRPr lang="en-US" sz="2400" b="1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42306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Agenda</a:t>
            </a:r>
            <a:br>
              <a:rPr lang="en-US"/>
            </a:br>
            <a:endParaRPr lang="en-US"/>
          </a:p>
        </p:txBody>
      </p:sp>
      <p:pic>
        <p:nvPicPr>
          <p:cNvPr id="8" name="Picture 7" descr="A green circuit board with red lights&#10;&#10;Description automatically generated">
            <a:extLst>
              <a:ext uri="{FF2B5EF4-FFF2-40B4-BE49-F238E27FC236}">
                <a16:creationId xmlns:a16="http://schemas.microsoft.com/office/drawing/2014/main" id="{C17E326B-CFCA-BD92-76BC-9CE8E2191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65" y="1204144"/>
            <a:ext cx="6437671" cy="42039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564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3" y="1089212"/>
            <a:ext cx="6328485" cy="17756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Changing current in the aggressor loops creates changing magnetic field.</a:t>
            </a:r>
            <a:endParaRPr lang="en-US"/>
          </a:p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Changing Magnetic field in Aggressor Loop induces voltage in the victim line.</a:t>
            </a: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413067" y="-228419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700">
                <a:latin typeface="Arial"/>
                <a:cs typeface="Arial"/>
              </a:rPr>
              <a:t>Crosstalk</a:t>
            </a:r>
            <a:endParaRPr lang="en-US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9E7D119-5EAC-ADC6-FB8F-D73A61FC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8" y="3087052"/>
            <a:ext cx="2828925" cy="8667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8F5163-4CDC-57BE-BF05-C23566BC7C37}"/>
              </a:ext>
            </a:extLst>
          </p:cNvPr>
          <p:cNvSpPr txBox="1">
            <a:spLocks/>
          </p:cNvSpPr>
          <p:nvPr/>
        </p:nvSpPr>
        <p:spPr>
          <a:xfrm>
            <a:off x="336753" y="4401372"/>
            <a:ext cx="10585525" cy="17756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Arial"/>
                <a:ea typeface="Calibri" panose="020F0502020204030204"/>
                <a:cs typeface="Arial"/>
              </a:rPr>
              <a:t>M = mutual loop inductance between  Aggressor &amp; victim loops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Arial"/>
                <a:ea typeface="Calibri" panose="020F0502020204030204"/>
                <a:cs typeface="Arial"/>
              </a:rPr>
              <a:t>n = Number of simultaneously switching aggressors </a:t>
            </a:r>
          </a:p>
          <a:p>
            <a:pPr marL="0" indent="0">
              <a:buNone/>
            </a:pPr>
            <a:r>
              <a:rPr lang="en-US" sz="2400">
                <a:latin typeface="Arial"/>
                <a:ea typeface="Calibri" panose="020F0502020204030204"/>
                <a:cs typeface="Arial"/>
              </a:rPr>
              <a:t>                 = current change in each aggressor</a:t>
            </a:r>
          </a:p>
          <a:p>
            <a:pPr marL="0" indent="0">
              <a:buNone/>
            </a:pPr>
            <a:r>
              <a:rPr lang="en-US" sz="2400">
                <a:latin typeface="Arial"/>
                <a:ea typeface="Calibri" panose="020F0502020204030204"/>
                <a:cs typeface="Arial"/>
              </a:rPr>
              <a:t>dt = rise or fall time of the aggressor</a:t>
            </a: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0D49-543D-081C-F9D9-6D68DCA7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" y="5291773"/>
            <a:ext cx="1226185" cy="328295"/>
          </a:xfrm>
          <a:prstGeom prst="rect">
            <a:avLst/>
          </a:prstGeom>
        </p:spPr>
      </p:pic>
      <p:pic>
        <p:nvPicPr>
          <p:cNvPr id="9" name="Picture 8" descr="A drawing of a road&#10;&#10;Description automatically generated">
            <a:extLst>
              <a:ext uri="{FF2B5EF4-FFF2-40B4-BE49-F238E27FC236}">
                <a16:creationId xmlns:a16="http://schemas.microsoft.com/office/drawing/2014/main" id="{5F4FD08E-1D17-3FC8-F8A9-657D8EBA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40" y="1182688"/>
            <a:ext cx="4836160" cy="31007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E2866B-2CD5-7CA9-C1D7-1D73862D62A2}"/>
              </a:ext>
            </a:extLst>
          </p:cNvPr>
          <p:cNvCxnSpPr>
            <a:cxnSpLocks/>
          </p:cNvCxnSpPr>
          <p:nvPr/>
        </p:nvCxnSpPr>
        <p:spPr>
          <a:xfrm flipV="1">
            <a:off x="9022703" y="3270379"/>
            <a:ext cx="0" cy="8543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A3B467-3797-F352-CEBA-F0416493EF5B}"/>
              </a:ext>
            </a:extLst>
          </p:cNvPr>
          <p:cNvCxnSpPr>
            <a:cxnSpLocks/>
          </p:cNvCxnSpPr>
          <p:nvPr/>
        </p:nvCxnSpPr>
        <p:spPr>
          <a:xfrm>
            <a:off x="8257592" y="1948717"/>
            <a:ext cx="0" cy="1138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266EEE-629F-ACD9-CFDE-1ED9431E0CEA}"/>
              </a:ext>
            </a:extLst>
          </p:cNvPr>
          <p:cNvCxnSpPr>
            <a:cxnSpLocks/>
          </p:cNvCxnSpPr>
          <p:nvPr/>
        </p:nvCxnSpPr>
        <p:spPr>
          <a:xfrm>
            <a:off x="9022703" y="4124772"/>
            <a:ext cx="5971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B3EA33-D9DE-B0E5-7501-FC6078000926}"/>
              </a:ext>
            </a:extLst>
          </p:cNvPr>
          <p:cNvSpPr txBox="1"/>
          <p:nvPr/>
        </p:nvSpPr>
        <p:spPr>
          <a:xfrm>
            <a:off x="9619861" y="3942273"/>
            <a:ext cx="217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Victim Trace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A8B1F-16BE-5437-4C40-3BFA509787C8}"/>
              </a:ext>
            </a:extLst>
          </p:cNvPr>
          <p:cNvSpPr txBox="1"/>
          <p:nvPr/>
        </p:nvSpPr>
        <p:spPr>
          <a:xfrm>
            <a:off x="7479003" y="1548606"/>
            <a:ext cx="217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Aggressor Trace</a:t>
            </a:r>
          </a:p>
        </p:txBody>
      </p:sp>
    </p:spTree>
    <p:extLst>
      <p:ext uri="{BB962C8B-B14F-4D97-AF65-F5344CB8AC3E}">
        <p14:creationId xmlns:p14="http://schemas.microsoft.com/office/powerpoint/2010/main" val="354074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ADB4-1CEE-B828-B500-0BF74D2F7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4FA65-04FF-A59C-6BEA-DB6779FB1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7568DD44-C41D-86AF-DF94-1168CE174E79}"/>
              </a:ext>
            </a:extLst>
          </p:cNvPr>
          <p:cNvSpPr txBox="1">
            <a:spLocks/>
          </p:cNvSpPr>
          <p:nvPr/>
        </p:nvSpPr>
        <p:spPr>
          <a:xfrm>
            <a:off x="324465" y="247480"/>
            <a:ext cx="10982649" cy="9858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200">
                <a:latin typeface="Arial"/>
                <a:cs typeface="Arial"/>
              </a:rPr>
              <a:t>Shared &amp; Separate Return Traces</a:t>
            </a:r>
            <a:endParaRPr lang="en-US" sz="6200" b="1">
              <a:latin typeface="Arial"/>
              <a:cs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br>
              <a:rPr lang="en-US"/>
            </a:br>
            <a:endParaRPr lang="en-US"/>
          </a:p>
        </p:txBody>
      </p:sp>
      <p:pic>
        <p:nvPicPr>
          <p:cNvPr id="9" name="Picture 8" descr="A green board with white text&#10;&#10;Description automatically generated">
            <a:extLst>
              <a:ext uri="{FF2B5EF4-FFF2-40B4-BE49-F238E27FC236}">
                <a16:creationId xmlns:a16="http://schemas.microsoft.com/office/drawing/2014/main" id="{04BBF18A-1F96-08B9-8668-07090B18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5168" y="-271063"/>
            <a:ext cx="1623071" cy="4139683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A49E7BCF-6957-CC3F-C68E-8FC622211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7723" r="5586" b="8074"/>
          <a:stretch/>
        </p:blipFill>
        <p:spPr>
          <a:xfrm>
            <a:off x="7067387" y="2963179"/>
            <a:ext cx="4706842" cy="29159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Diagram of a diagram of a circuit diagram&#10;&#10;Description automatically generated">
            <a:extLst>
              <a:ext uri="{FF2B5EF4-FFF2-40B4-BE49-F238E27FC236}">
                <a16:creationId xmlns:a16="http://schemas.microsoft.com/office/drawing/2014/main" id="{0197D079-DC03-533D-8D03-5FFC41866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2703" r="6713"/>
          <a:stretch/>
        </p:blipFill>
        <p:spPr>
          <a:xfrm>
            <a:off x="417771" y="2962607"/>
            <a:ext cx="4139682" cy="29524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3DE0D1-CE58-586A-C08A-D26174B86769}"/>
              </a:ext>
            </a:extLst>
          </p:cNvPr>
          <p:cNvSpPr txBox="1">
            <a:spLocks/>
          </p:cNvSpPr>
          <p:nvPr/>
        </p:nvSpPr>
        <p:spPr>
          <a:xfrm>
            <a:off x="4602313" y="4932148"/>
            <a:ext cx="2509934" cy="41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a 10x probe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 spring tips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3DCE3A-AC42-2B5B-D137-7FA9D3846FBF}"/>
              </a:ext>
            </a:extLst>
          </p:cNvPr>
          <p:cNvSpPr txBox="1">
            <a:spLocks/>
          </p:cNvSpPr>
          <p:nvPr/>
        </p:nvSpPr>
        <p:spPr>
          <a:xfrm>
            <a:off x="622610" y="2021633"/>
            <a:ext cx="3551721" cy="41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/>
                <a:cs typeface="Arial"/>
              </a:rPr>
              <a:t>Continuous Return Trace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57F15-D181-0C05-206E-4AEB4C9909BB}"/>
              </a:ext>
            </a:extLst>
          </p:cNvPr>
          <p:cNvSpPr txBox="1">
            <a:spLocks/>
          </p:cNvSpPr>
          <p:nvPr/>
        </p:nvSpPr>
        <p:spPr>
          <a:xfrm>
            <a:off x="939206" y="2400454"/>
            <a:ext cx="3116251" cy="41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/>
                <a:cs typeface="Arial"/>
              </a:rPr>
              <a:t>Equivalent circuit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DCC312-324B-F59D-F5FE-427EBE7ED7F2}"/>
              </a:ext>
            </a:extLst>
          </p:cNvPr>
          <p:cNvSpPr txBox="1">
            <a:spLocks/>
          </p:cNvSpPr>
          <p:nvPr/>
        </p:nvSpPr>
        <p:spPr>
          <a:xfrm>
            <a:off x="8453138" y="2021633"/>
            <a:ext cx="3116251" cy="41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/>
                <a:cs typeface="Arial"/>
              </a:rPr>
              <a:t>Separate Return Trace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C04FD-ABC0-3C35-E39D-5C615F90CA39}"/>
              </a:ext>
            </a:extLst>
          </p:cNvPr>
          <p:cNvSpPr txBox="1">
            <a:spLocks/>
          </p:cNvSpPr>
          <p:nvPr/>
        </p:nvSpPr>
        <p:spPr>
          <a:xfrm>
            <a:off x="8657978" y="2400454"/>
            <a:ext cx="3116251" cy="41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/>
                <a:cs typeface="Arial"/>
              </a:rPr>
              <a:t>Equivalent circuit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1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8276-C27A-DA7A-5A58-BC3A7D40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5DC85-ABB3-9F9A-E9A1-BBA12895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94;p1">
            <a:extLst>
              <a:ext uri="{FF2B5EF4-FFF2-40B4-BE49-F238E27FC236}">
                <a16:creationId xmlns:a16="http://schemas.microsoft.com/office/drawing/2014/main" id="{525C436C-EE47-C1CA-1967-A5B3AC904C67}"/>
              </a:ext>
            </a:extLst>
          </p:cNvPr>
          <p:cNvSpPr txBox="1">
            <a:spLocks/>
          </p:cNvSpPr>
          <p:nvPr/>
        </p:nvSpPr>
        <p:spPr>
          <a:xfrm>
            <a:off x="324466" y="161362"/>
            <a:ext cx="10982649" cy="9858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200">
                <a:latin typeface="Arial"/>
                <a:cs typeface="Arial"/>
              </a:rPr>
              <a:t>Crosstalk with Common &amp; Separate Return Traces </a:t>
            </a:r>
            <a:endParaRPr lang="en-US" sz="6200" b="1">
              <a:latin typeface="Arial"/>
              <a:cs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br>
              <a:rPr lang="en-US"/>
            </a:br>
            <a:endParaRPr lang="en-US"/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F112D35D-868A-52FC-AD2F-4DAD4F77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r="18250" b="11845"/>
          <a:stretch/>
        </p:blipFill>
        <p:spPr>
          <a:xfrm>
            <a:off x="200960" y="950012"/>
            <a:ext cx="7915356" cy="4720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0E4631-97B2-FC0E-7BE7-82F747820920}"/>
              </a:ext>
            </a:extLst>
          </p:cNvPr>
          <p:cNvSpPr txBox="1"/>
          <p:nvPr/>
        </p:nvSpPr>
        <p:spPr>
          <a:xfrm>
            <a:off x="6535674" y="3182940"/>
            <a:ext cx="211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500mV/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39AD8-ADE3-0CC2-5B1A-957FF3CF2497}"/>
              </a:ext>
            </a:extLst>
          </p:cNvPr>
          <p:cNvSpPr txBox="1"/>
          <p:nvPr/>
        </p:nvSpPr>
        <p:spPr>
          <a:xfrm>
            <a:off x="1074869" y="1889892"/>
            <a:ext cx="23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at Pin 13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7AFD1-86CF-9248-F802-62B87723BF0B}"/>
              </a:ext>
            </a:extLst>
          </p:cNvPr>
          <p:cNvSpPr txBox="1"/>
          <p:nvPr/>
        </p:nvSpPr>
        <p:spPr>
          <a:xfrm>
            <a:off x="870441" y="3459939"/>
            <a:ext cx="23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79F4D-2AC2-9FAD-F804-94A27E6A67F0}"/>
              </a:ext>
            </a:extLst>
          </p:cNvPr>
          <p:cNvSpPr txBox="1"/>
          <p:nvPr/>
        </p:nvSpPr>
        <p:spPr>
          <a:xfrm>
            <a:off x="772046" y="3952446"/>
            <a:ext cx="296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Return Trace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B04A7-0C0E-27F9-2B47-90C02DC1D423}"/>
              </a:ext>
            </a:extLst>
          </p:cNvPr>
          <p:cNvSpPr txBox="1"/>
          <p:nvPr/>
        </p:nvSpPr>
        <p:spPr>
          <a:xfrm>
            <a:off x="870441" y="4741096"/>
            <a:ext cx="23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1D56-D70A-A96F-9968-871338C94173}"/>
              </a:ext>
            </a:extLst>
          </p:cNvPr>
          <p:cNvSpPr txBox="1"/>
          <p:nvPr/>
        </p:nvSpPr>
        <p:spPr>
          <a:xfrm>
            <a:off x="870441" y="5134846"/>
            <a:ext cx="256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Return Trace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9F803-181A-41A5-A7D9-171D59F8C390}"/>
              </a:ext>
            </a:extLst>
          </p:cNvPr>
          <p:cNvSpPr txBox="1"/>
          <p:nvPr/>
        </p:nvSpPr>
        <p:spPr>
          <a:xfrm>
            <a:off x="703594" y="1062426"/>
            <a:ext cx="320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Scale: 50ns/ div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FE7B4-FFB1-F608-49BB-18EB69CA05F7}"/>
              </a:ext>
            </a:extLst>
          </p:cNvPr>
          <p:cNvSpPr txBox="1"/>
          <p:nvPr/>
        </p:nvSpPr>
        <p:spPr>
          <a:xfrm>
            <a:off x="6622759" y="4451033"/>
            <a:ext cx="211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500mV/ div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E5DC-C1DF-7898-A293-FBB5A2999ED3}"/>
              </a:ext>
            </a:extLst>
          </p:cNvPr>
          <p:cNvSpPr txBox="1"/>
          <p:nvPr/>
        </p:nvSpPr>
        <p:spPr>
          <a:xfrm>
            <a:off x="5747658" y="2218652"/>
            <a:ext cx="269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2V/ div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06F0F0-AD93-41B0-72DE-1784AA4842D5}"/>
              </a:ext>
            </a:extLst>
          </p:cNvPr>
          <p:cNvCxnSpPr/>
          <p:nvPr/>
        </p:nvCxnSpPr>
        <p:spPr>
          <a:xfrm>
            <a:off x="4142792" y="3256384"/>
            <a:ext cx="0" cy="572887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5D919-CB75-C669-98FA-13D43E02FA58}"/>
              </a:ext>
            </a:extLst>
          </p:cNvPr>
          <p:cNvCxnSpPr>
            <a:cxnSpLocks/>
          </p:cNvCxnSpPr>
          <p:nvPr/>
        </p:nvCxnSpPr>
        <p:spPr>
          <a:xfrm>
            <a:off x="4976327" y="3921084"/>
            <a:ext cx="0" cy="98344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D42322-3D5F-611E-5428-6E2804755599}"/>
              </a:ext>
            </a:extLst>
          </p:cNvPr>
          <p:cNvSpPr txBox="1">
            <a:spLocks/>
          </p:cNvSpPr>
          <p:nvPr/>
        </p:nvSpPr>
        <p:spPr>
          <a:xfrm>
            <a:off x="8218849" y="2661077"/>
            <a:ext cx="3801388" cy="3217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Crosstalk on victim line reduces using separate return trace.</a:t>
            </a:r>
          </a:p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More crosstalk observed on the falling edge as compared to the rising edge.</a:t>
            </a:r>
          </a:p>
          <a:p>
            <a:pPr marL="0" indent="0">
              <a:buNone/>
            </a:pPr>
            <a:endParaRPr lang="en-US" sz="2400">
              <a:latin typeface="Arial"/>
              <a:ea typeface="Calibri" panose="020F0502020204030204"/>
              <a:cs typeface="Arial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D88D358-B6BA-1ED3-2E78-567525AC3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729928"/>
              </p:ext>
            </p:extLst>
          </p:nvPr>
        </p:nvGraphicFramePr>
        <p:xfrm>
          <a:off x="8258967" y="968785"/>
          <a:ext cx="3732073" cy="1546860"/>
        </p:xfrm>
        <a:graphic>
          <a:graphicData uri="http://schemas.openxmlformats.org/drawingml/2006/table">
            <a:tbl>
              <a:tblPr/>
              <a:tblGrid>
                <a:gridCol w="1883696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848377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Return Path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Geometry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Crosstalk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mV)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Common Trace</a:t>
                      </a:r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Separate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Traces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848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725930-BC97-7775-4243-7E21C9C85DA6}"/>
              </a:ext>
            </a:extLst>
          </p:cNvPr>
          <p:cNvSpPr txBox="1"/>
          <p:nvPr/>
        </p:nvSpPr>
        <p:spPr>
          <a:xfrm>
            <a:off x="4010625" y="4201491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870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E1B65-D428-3A3C-3F72-FC500F569792}"/>
              </a:ext>
            </a:extLst>
          </p:cNvPr>
          <p:cNvSpPr txBox="1"/>
          <p:nvPr/>
        </p:nvSpPr>
        <p:spPr>
          <a:xfrm>
            <a:off x="3232238" y="3357555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455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91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7A25B-B9F1-E1B3-4917-1ABBC377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8389-40E9-581A-619C-63B849CDF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B3CB1F7D-090B-112B-7244-ED578DB439DB}"/>
              </a:ext>
            </a:extLst>
          </p:cNvPr>
          <p:cNvSpPr txBox="1">
            <a:spLocks/>
          </p:cNvSpPr>
          <p:nvPr/>
        </p:nvSpPr>
        <p:spPr>
          <a:xfrm>
            <a:off x="324465" y="210802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200" b="1">
                <a:latin typeface="Arial"/>
                <a:cs typeface="Arial"/>
              </a:rPr>
              <a:t>Continuous Return Plane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br>
              <a:rPr lang="en-US"/>
            </a:br>
            <a:endParaRPr lang="en-US"/>
          </a:p>
        </p:txBody>
      </p:sp>
      <p:pic>
        <p:nvPicPr>
          <p:cNvPr id="8" name="Picture 7" descr="A green card with white text&#10;&#10;Description automatically generated">
            <a:extLst>
              <a:ext uri="{FF2B5EF4-FFF2-40B4-BE49-F238E27FC236}">
                <a16:creationId xmlns:a16="http://schemas.microsoft.com/office/drawing/2014/main" id="{D8A6986A-7182-4747-63E1-B335C0D1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 r="4506"/>
          <a:stretch/>
        </p:blipFill>
        <p:spPr>
          <a:xfrm rot="16200000">
            <a:off x="2038131" y="778656"/>
            <a:ext cx="2254634" cy="5300679"/>
          </a:xfrm>
          <a:prstGeom prst="rect">
            <a:avLst/>
          </a:prstGeom>
        </p:spPr>
      </p:pic>
      <p:pic>
        <p:nvPicPr>
          <p:cNvPr id="7" name="Picture 6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17FB33EE-3E63-2D95-0E56-8115ABD8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85" y="1095696"/>
            <a:ext cx="5465388" cy="4666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53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A85FC-27AD-943B-45F6-F774C8F0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1C6F2-009A-79FA-9EAA-D84357B1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94;p1">
            <a:extLst>
              <a:ext uri="{FF2B5EF4-FFF2-40B4-BE49-F238E27FC236}">
                <a16:creationId xmlns:a16="http://schemas.microsoft.com/office/drawing/2014/main" id="{5567E534-0E5B-77AA-88A4-B9338EB1E481}"/>
              </a:ext>
            </a:extLst>
          </p:cNvPr>
          <p:cNvSpPr txBox="1">
            <a:spLocks/>
          </p:cNvSpPr>
          <p:nvPr/>
        </p:nvSpPr>
        <p:spPr>
          <a:xfrm>
            <a:off x="324466" y="161362"/>
            <a:ext cx="10982649" cy="9858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200">
                <a:latin typeface="Arial"/>
                <a:cs typeface="Arial"/>
              </a:rPr>
              <a:t>Crosstalk with Continuous Return Plane</a:t>
            </a:r>
            <a:endParaRPr lang="en-US" sz="6200" b="1">
              <a:latin typeface="Arial"/>
              <a:cs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7269385D-B86F-4C69-5FBC-02778E4A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0682" r="17959" b="11639"/>
          <a:stretch/>
        </p:blipFill>
        <p:spPr>
          <a:xfrm>
            <a:off x="177282" y="942392"/>
            <a:ext cx="7920858" cy="4917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EFBB1-A1B0-44D2-0FBC-374BE6FE1408}"/>
              </a:ext>
            </a:extLst>
          </p:cNvPr>
          <p:cNvSpPr txBox="1"/>
          <p:nvPr/>
        </p:nvSpPr>
        <p:spPr>
          <a:xfrm>
            <a:off x="703594" y="1967955"/>
            <a:ext cx="23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at Pin 13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AB239-A8C6-09CD-FDBB-5A7B5E0838FF}"/>
              </a:ext>
            </a:extLst>
          </p:cNvPr>
          <p:cNvSpPr txBox="1"/>
          <p:nvPr/>
        </p:nvSpPr>
        <p:spPr>
          <a:xfrm>
            <a:off x="852884" y="4091448"/>
            <a:ext cx="23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8EDBF-A5F9-02BE-D8B5-2F011051BCED}"/>
              </a:ext>
            </a:extLst>
          </p:cNvPr>
          <p:cNvSpPr txBox="1"/>
          <p:nvPr/>
        </p:nvSpPr>
        <p:spPr>
          <a:xfrm>
            <a:off x="703594" y="1062426"/>
            <a:ext cx="320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Scale: 50ns/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93B9A-F3E6-4445-C2F1-0367830A44EA}"/>
              </a:ext>
            </a:extLst>
          </p:cNvPr>
          <p:cNvSpPr txBox="1"/>
          <p:nvPr/>
        </p:nvSpPr>
        <p:spPr>
          <a:xfrm>
            <a:off x="5636281" y="2315036"/>
            <a:ext cx="301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2V/ div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604B4-829E-3F1C-0764-04286BE8DD86}"/>
              </a:ext>
            </a:extLst>
          </p:cNvPr>
          <p:cNvSpPr txBox="1"/>
          <p:nvPr/>
        </p:nvSpPr>
        <p:spPr>
          <a:xfrm>
            <a:off x="6526586" y="3294907"/>
            <a:ext cx="211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10mV/ div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A7552-0A5E-56A2-6E79-AD48C504FF45}"/>
              </a:ext>
            </a:extLst>
          </p:cNvPr>
          <p:cNvSpPr txBox="1">
            <a:spLocks/>
          </p:cNvSpPr>
          <p:nvPr/>
        </p:nvSpPr>
        <p:spPr>
          <a:xfrm>
            <a:off x="8066146" y="3401008"/>
            <a:ext cx="3801388" cy="3217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Continuous return plane shows least crosstalk on the victim line.</a:t>
            </a:r>
          </a:p>
          <a:p>
            <a:r>
              <a:rPr lang="en-US" sz="2400">
                <a:latin typeface="Arial"/>
                <a:ea typeface="Calibri" panose="020F0502020204030204"/>
                <a:cs typeface="Arial"/>
              </a:rPr>
              <a:t>Best design practice to have continuous return plane in PCB.</a:t>
            </a:r>
          </a:p>
          <a:p>
            <a:pPr marL="0" indent="0">
              <a:buNone/>
            </a:pPr>
            <a:endParaRPr lang="en-US" sz="2400">
              <a:latin typeface="Arial"/>
              <a:ea typeface="Calibri" panose="020F0502020204030204"/>
              <a:cs typeface="Arial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9E2A31B-5931-4719-BD26-CE02DA657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94535"/>
              </p:ext>
            </p:extLst>
          </p:nvPr>
        </p:nvGraphicFramePr>
        <p:xfrm>
          <a:off x="8258967" y="968785"/>
          <a:ext cx="3732073" cy="2186940"/>
        </p:xfrm>
        <a:graphic>
          <a:graphicData uri="http://schemas.openxmlformats.org/drawingml/2006/table">
            <a:tbl>
              <a:tblPr/>
              <a:tblGrid>
                <a:gridCol w="1883696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848377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 Path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Geometry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Crosstalk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mV)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Trace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Separate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Traces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8482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Continuous Return Plane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764997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6DDADF-C6FF-713B-F177-1F05C2CBE2C6}"/>
              </a:ext>
            </a:extLst>
          </p:cNvPr>
          <p:cNvCxnSpPr>
            <a:cxnSpLocks/>
          </p:cNvCxnSpPr>
          <p:nvPr/>
        </p:nvCxnSpPr>
        <p:spPr>
          <a:xfrm>
            <a:off x="3933304" y="3294907"/>
            <a:ext cx="0" cy="67898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7E79F4-AF5C-2682-B0A5-AEE49A4F79C5}"/>
              </a:ext>
            </a:extLst>
          </p:cNvPr>
          <p:cNvCxnSpPr>
            <a:cxnSpLocks/>
          </p:cNvCxnSpPr>
          <p:nvPr/>
        </p:nvCxnSpPr>
        <p:spPr>
          <a:xfrm>
            <a:off x="4972112" y="4138520"/>
            <a:ext cx="0" cy="1058631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FF7FEA-8348-342A-9F81-E1534E2518CC}"/>
              </a:ext>
            </a:extLst>
          </p:cNvPr>
          <p:cNvSpPr txBox="1"/>
          <p:nvPr/>
        </p:nvSpPr>
        <p:spPr>
          <a:xfrm>
            <a:off x="4133529" y="4553814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18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EF47F-9547-FC4E-3973-B609D9B01F65}"/>
              </a:ext>
            </a:extLst>
          </p:cNvPr>
          <p:cNvSpPr txBox="1"/>
          <p:nvPr/>
        </p:nvSpPr>
        <p:spPr>
          <a:xfrm>
            <a:off x="2978238" y="3537814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12.5mV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1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D2D8-89CB-F145-00D5-2A7366FD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2747-D004-EF0A-C18A-C4A5AEAC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C270FC6E-C435-03E5-C38A-A8D0C771B782}"/>
              </a:ext>
            </a:extLst>
          </p:cNvPr>
          <p:cNvSpPr txBox="1">
            <a:spLocks/>
          </p:cNvSpPr>
          <p:nvPr/>
        </p:nvSpPr>
        <p:spPr>
          <a:xfrm>
            <a:off x="324466" y="51550"/>
            <a:ext cx="12072801" cy="719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3400">
                <a:latin typeface="Arial"/>
                <a:cs typeface="Arial"/>
              </a:rPr>
              <a:t>No. of Simultaneously Switching Aggressors</a:t>
            </a:r>
            <a:endParaRPr lang="en-US" sz="3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BC324-CAB6-75D9-E909-1690FEF1E03D}"/>
              </a:ext>
            </a:extLst>
          </p:cNvPr>
          <p:cNvSpPr txBox="1">
            <a:spLocks/>
          </p:cNvSpPr>
          <p:nvPr/>
        </p:nvSpPr>
        <p:spPr>
          <a:xfrm>
            <a:off x="7377539" y="2978867"/>
            <a:ext cx="3700293" cy="1775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2EC34748-83C6-E155-54F1-04112F1B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10273" r="17959" b="12048"/>
          <a:stretch/>
        </p:blipFill>
        <p:spPr>
          <a:xfrm>
            <a:off x="419876" y="1156996"/>
            <a:ext cx="5792945" cy="3597474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94D506EC-983E-0150-C5D3-8FB8B0B05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" t="10117" r="17765" b="11276"/>
          <a:stretch/>
        </p:blipFill>
        <p:spPr>
          <a:xfrm>
            <a:off x="6475444" y="1156995"/>
            <a:ext cx="5734585" cy="3597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780AB-6DB5-E783-DE4E-C083D8FE445B}"/>
              </a:ext>
            </a:extLst>
          </p:cNvPr>
          <p:cNvSpPr txBox="1"/>
          <p:nvPr/>
        </p:nvSpPr>
        <p:spPr>
          <a:xfrm>
            <a:off x="1723072" y="5197210"/>
            <a:ext cx="294678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Common Return Trace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B52B4-57D0-D6A7-BCB3-0912037F5BEA}"/>
              </a:ext>
            </a:extLst>
          </p:cNvPr>
          <p:cNvSpPr txBox="1"/>
          <p:nvPr/>
        </p:nvSpPr>
        <p:spPr>
          <a:xfrm>
            <a:off x="7831876" y="5193477"/>
            <a:ext cx="313611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Separate Return Traces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32299-6B62-1217-6E3B-9F85C87F5517}"/>
              </a:ext>
            </a:extLst>
          </p:cNvPr>
          <p:cNvSpPr txBox="1"/>
          <p:nvPr/>
        </p:nvSpPr>
        <p:spPr>
          <a:xfrm>
            <a:off x="957552" y="1819928"/>
            <a:ext cx="23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at Pin 13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454A3-4713-5941-DCA5-FFC68FBB5E40}"/>
              </a:ext>
            </a:extLst>
          </p:cNvPr>
          <p:cNvSpPr txBox="1"/>
          <p:nvPr/>
        </p:nvSpPr>
        <p:spPr>
          <a:xfrm>
            <a:off x="7055791" y="1800215"/>
            <a:ext cx="23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at Pin 13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1166E-5835-8A7A-4C63-7EC71F6E84CD}"/>
              </a:ext>
            </a:extLst>
          </p:cNvPr>
          <p:cNvSpPr txBox="1"/>
          <p:nvPr/>
        </p:nvSpPr>
        <p:spPr>
          <a:xfrm>
            <a:off x="535161" y="3881493"/>
            <a:ext cx="32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7CD6E-7462-8132-433E-BA166E513027}"/>
              </a:ext>
            </a:extLst>
          </p:cNvPr>
          <p:cNvSpPr txBox="1"/>
          <p:nvPr/>
        </p:nvSpPr>
        <p:spPr>
          <a:xfrm>
            <a:off x="6526112" y="3050194"/>
            <a:ext cx="287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ABD39-7227-9B3B-E4B9-72D78E1A100A}"/>
              </a:ext>
            </a:extLst>
          </p:cNvPr>
          <p:cNvSpPr txBox="1"/>
          <p:nvPr/>
        </p:nvSpPr>
        <p:spPr>
          <a:xfrm>
            <a:off x="536091" y="1156995"/>
            <a:ext cx="320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Scale: 50ns/ div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B0D5A-1787-AEC8-9ED4-6FD80AB84FE4}"/>
              </a:ext>
            </a:extLst>
          </p:cNvPr>
          <p:cNvSpPr txBox="1"/>
          <p:nvPr/>
        </p:nvSpPr>
        <p:spPr>
          <a:xfrm>
            <a:off x="6408297" y="1134187"/>
            <a:ext cx="320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Scale: 50ns/ div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D327F-A8F3-7517-1FEF-1F8CD574C291}"/>
              </a:ext>
            </a:extLst>
          </p:cNvPr>
          <p:cNvSpPr txBox="1"/>
          <p:nvPr/>
        </p:nvSpPr>
        <p:spPr>
          <a:xfrm>
            <a:off x="4737980" y="2474597"/>
            <a:ext cx="16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2V/ div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832C4-284B-3C72-96CB-4DC8349D1308}"/>
              </a:ext>
            </a:extLst>
          </p:cNvPr>
          <p:cNvSpPr txBox="1"/>
          <p:nvPr/>
        </p:nvSpPr>
        <p:spPr>
          <a:xfrm>
            <a:off x="10794663" y="1881484"/>
            <a:ext cx="16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 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2V/ div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693FD-E304-EB80-2F4B-16338A6FFEED}"/>
              </a:ext>
            </a:extLst>
          </p:cNvPr>
          <p:cNvCxnSpPr>
            <a:cxnSpLocks/>
          </p:cNvCxnSpPr>
          <p:nvPr/>
        </p:nvCxnSpPr>
        <p:spPr>
          <a:xfrm>
            <a:off x="3084218" y="3275045"/>
            <a:ext cx="0" cy="572887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B14224-FE38-C132-5B89-2BB3513A8F41}"/>
              </a:ext>
            </a:extLst>
          </p:cNvPr>
          <p:cNvCxnSpPr>
            <a:cxnSpLocks/>
          </p:cNvCxnSpPr>
          <p:nvPr/>
        </p:nvCxnSpPr>
        <p:spPr>
          <a:xfrm>
            <a:off x="3899092" y="3875086"/>
            <a:ext cx="0" cy="64093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C5B750-D5A2-B337-322E-DAC35E259B2E}"/>
              </a:ext>
            </a:extLst>
          </p:cNvPr>
          <p:cNvCxnSpPr>
            <a:cxnSpLocks/>
          </p:cNvCxnSpPr>
          <p:nvPr/>
        </p:nvCxnSpPr>
        <p:spPr>
          <a:xfrm>
            <a:off x="9124234" y="3429000"/>
            <a:ext cx="0" cy="81166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D2CD3A-E79F-8485-FD7D-29859E1295BB}"/>
              </a:ext>
            </a:extLst>
          </p:cNvPr>
          <p:cNvCxnSpPr>
            <a:cxnSpLocks/>
          </p:cNvCxnSpPr>
          <p:nvPr/>
        </p:nvCxnSpPr>
        <p:spPr>
          <a:xfrm>
            <a:off x="9917337" y="2565918"/>
            <a:ext cx="0" cy="779897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4C6AE3-C049-475F-38DB-B764E667C3E9}"/>
              </a:ext>
            </a:extLst>
          </p:cNvPr>
          <p:cNvSpPr txBox="1"/>
          <p:nvPr/>
        </p:nvSpPr>
        <p:spPr>
          <a:xfrm>
            <a:off x="2929077" y="4062201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1.6 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9AC1B-9CA6-F4DF-75E1-B4580FAB3D71}"/>
              </a:ext>
            </a:extLst>
          </p:cNvPr>
          <p:cNvSpPr txBox="1"/>
          <p:nvPr/>
        </p:nvSpPr>
        <p:spPr>
          <a:xfrm>
            <a:off x="2298174" y="3373943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1.2 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F3DCB-CE33-833A-A39C-D184072D9218}"/>
              </a:ext>
            </a:extLst>
          </p:cNvPr>
          <p:cNvSpPr txBox="1"/>
          <p:nvPr/>
        </p:nvSpPr>
        <p:spPr>
          <a:xfrm>
            <a:off x="8148367" y="3685298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347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FEC4C-9B6C-1BC3-1753-C0E7150B9EDC}"/>
              </a:ext>
            </a:extLst>
          </p:cNvPr>
          <p:cNvSpPr txBox="1"/>
          <p:nvPr/>
        </p:nvSpPr>
        <p:spPr>
          <a:xfrm>
            <a:off x="8951334" y="2792201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350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853A0D-BC12-17AE-51A0-134117B6AB30}"/>
              </a:ext>
            </a:extLst>
          </p:cNvPr>
          <p:cNvSpPr/>
          <p:nvPr/>
        </p:nvSpPr>
        <p:spPr>
          <a:xfrm>
            <a:off x="4377128" y="1156995"/>
            <a:ext cx="1768408" cy="8748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FE743-148F-FC6C-9F3E-A5C00074C1EE}"/>
              </a:ext>
            </a:extLst>
          </p:cNvPr>
          <p:cNvSpPr txBox="1"/>
          <p:nvPr/>
        </p:nvSpPr>
        <p:spPr>
          <a:xfrm>
            <a:off x="4737980" y="3194263"/>
            <a:ext cx="16703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Vertical Scale: 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1V/ div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1CDAAA-9B92-BF5B-484F-D781F329E371}"/>
              </a:ext>
            </a:extLst>
          </p:cNvPr>
          <p:cNvSpPr txBox="1"/>
          <p:nvPr/>
        </p:nvSpPr>
        <p:spPr>
          <a:xfrm>
            <a:off x="10766246" y="3583730"/>
            <a:ext cx="16703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Vertical Scale: 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200mV/ div</a:t>
            </a:r>
          </a:p>
        </p:txBody>
      </p:sp>
    </p:spTree>
    <p:extLst>
      <p:ext uri="{BB962C8B-B14F-4D97-AF65-F5344CB8AC3E}">
        <p14:creationId xmlns:p14="http://schemas.microsoft.com/office/powerpoint/2010/main" val="197019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E72F-C76F-814D-A768-3DBB7C222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E81C-C212-ED59-A4B2-95620B6EF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7DC59BA7-CF19-1A68-CA5A-13D3F5531C3E}"/>
              </a:ext>
            </a:extLst>
          </p:cNvPr>
          <p:cNvSpPr txBox="1">
            <a:spLocks/>
          </p:cNvSpPr>
          <p:nvPr/>
        </p:nvSpPr>
        <p:spPr>
          <a:xfrm>
            <a:off x="324466" y="51550"/>
            <a:ext cx="12072801" cy="719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3400">
                <a:latin typeface="Arial"/>
                <a:cs typeface="Arial"/>
              </a:rPr>
              <a:t>No. of Simultaneously Switching Aggressors</a:t>
            </a:r>
            <a:endParaRPr lang="en-US" sz="3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9FA8-A495-F60A-E216-A5CA0C655DD6}"/>
              </a:ext>
            </a:extLst>
          </p:cNvPr>
          <p:cNvSpPr txBox="1"/>
          <p:nvPr/>
        </p:nvSpPr>
        <p:spPr>
          <a:xfrm>
            <a:off x="1684726" y="5055625"/>
            <a:ext cx="351159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Continuous Return Plane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5438B9F3-9C76-581F-CECA-A3F13BA42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11065" r="17950" b="11448"/>
          <a:stretch/>
        </p:blipFill>
        <p:spPr>
          <a:xfrm>
            <a:off x="178561" y="1160238"/>
            <a:ext cx="6068180" cy="375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D74C4-B688-8182-A359-574FC3CE5160}"/>
              </a:ext>
            </a:extLst>
          </p:cNvPr>
          <p:cNvSpPr txBox="1"/>
          <p:nvPr/>
        </p:nvSpPr>
        <p:spPr>
          <a:xfrm>
            <a:off x="507171" y="3402949"/>
            <a:ext cx="23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Crosstalk on Victim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B3C2E-0E68-2AF6-2DD5-982F826C2C30}"/>
              </a:ext>
            </a:extLst>
          </p:cNvPr>
          <p:cNvSpPr txBox="1"/>
          <p:nvPr/>
        </p:nvSpPr>
        <p:spPr>
          <a:xfrm>
            <a:off x="178561" y="1160238"/>
            <a:ext cx="320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Scale: 50ns/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F1430-CF27-A592-E47E-72C34D1DB75A}"/>
              </a:ext>
            </a:extLst>
          </p:cNvPr>
          <p:cNvSpPr txBox="1"/>
          <p:nvPr/>
        </p:nvSpPr>
        <p:spPr>
          <a:xfrm>
            <a:off x="4501123" y="1881484"/>
            <a:ext cx="2178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 Scale: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2V/ div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F6D9F-8EAF-6221-D789-CF39479CED4F}"/>
              </a:ext>
            </a:extLst>
          </p:cNvPr>
          <p:cNvSpPr txBox="1"/>
          <p:nvPr/>
        </p:nvSpPr>
        <p:spPr>
          <a:xfrm>
            <a:off x="600022" y="1789855"/>
            <a:ext cx="23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 at Pin 13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D7D84E-C40D-0878-E8F4-CF9B24BC37A9}"/>
              </a:ext>
            </a:extLst>
          </p:cNvPr>
          <p:cNvCxnSpPr>
            <a:cxnSpLocks/>
          </p:cNvCxnSpPr>
          <p:nvPr/>
        </p:nvCxnSpPr>
        <p:spPr>
          <a:xfrm>
            <a:off x="3044965" y="3192687"/>
            <a:ext cx="0" cy="28652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2C39F-CD2D-504C-0CAA-DE427B11D58C}"/>
              </a:ext>
            </a:extLst>
          </p:cNvPr>
          <p:cNvCxnSpPr>
            <a:cxnSpLocks/>
          </p:cNvCxnSpPr>
          <p:nvPr/>
        </p:nvCxnSpPr>
        <p:spPr>
          <a:xfrm>
            <a:off x="3825569" y="3561080"/>
            <a:ext cx="0" cy="424082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7285C13-3044-46C4-487B-4A1FA3276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47126"/>
              </p:ext>
            </p:extLst>
          </p:nvPr>
        </p:nvGraphicFramePr>
        <p:xfrm>
          <a:off x="6450487" y="1202465"/>
          <a:ext cx="5445918" cy="2186940"/>
        </p:xfrm>
        <a:graphic>
          <a:graphicData uri="http://schemas.openxmlformats.org/drawingml/2006/table">
            <a:tbl>
              <a:tblPr/>
              <a:tblGrid>
                <a:gridCol w="1838284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1562934">
                  <a:extLst>
                    <a:ext uri="{9D8B030D-6E8A-4147-A177-3AD203B41FA5}">
                      <a16:colId xmlns:a16="http://schemas.microsoft.com/office/drawing/2014/main" val="607568455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 Path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Geometry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Crosstalk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mV)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Crosstalk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mV)</a:t>
                      </a:r>
                    </a:p>
                  </a:txBody>
                  <a:tcPr anchor="b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Trace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</a:t>
                      </a:r>
                    </a:p>
                  </a:txBody>
                  <a:tcPr anchor="b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Separate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Traces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</a:t>
                      </a:r>
                    </a:p>
                  </a:txBody>
                  <a:tcPr anchor="b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84825"/>
                  </a:ext>
                </a:extLst>
              </a:tr>
              <a:tr h="257452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Continuous Return Plane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163</a:t>
                      </a:r>
                    </a:p>
                  </a:txBody>
                  <a:tcPr anchor="b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76499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8EC4007-E982-A24F-C03C-3E39DD43363D}"/>
              </a:ext>
            </a:extLst>
          </p:cNvPr>
          <p:cNvSpPr txBox="1"/>
          <p:nvPr/>
        </p:nvSpPr>
        <p:spPr>
          <a:xfrm>
            <a:off x="2052367" y="3152717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128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58E54-D2CD-B460-CCA6-244C54233DC8}"/>
              </a:ext>
            </a:extLst>
          </p:cNvPr>
          <p:cNvSpPr txBox="1"/>
          <p:nvPr/>
        </p:nvSpPr>
        <p:spPr>
          <a:xfrm>
            <a:off x="2863528" y="3611556"/>
            <a:ext cx="13224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163 mV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E5458-A7CA-F112-B856-06BF6D38DB1E}"/>
              </a:ext>
            </a:extLst>
          </p:cNvPr>
          <p:cNvSpPr txBox="1"/>
          <p:nvPr/>
        </p:nvSpPr>
        <p:spPr>
          <a:xfrm>
            <a:off x="4695647" y="3524464"/>
            <a:ext cx="16703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Vertical Scale: 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bg1"/>
                </a:solidFill>
                <a:latin typeface="Arial"/>
                <a:cs typeface="Arial"/>
              </a:rPr>
              <a:t>200mV/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C2BE2-3062-F7DA-DACB-A0C50CACBA57}"/>
              </a:ext>
            </a:extLst>
          </p:cNvPr>
          <p:cNvSpPr txBox="1"/>
          <p:nvPr/>
        </p:nvSpPr>
        <p:spPr>
          <a:xfrm>
            <a:off x="6394450" y="4434205"/>
            <a:ext cx="53340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</a:rPr>
              <a:t>Crosstalk increases with increase in the number of aggressors.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</a:rPr>
              <a:t>Continuous return plane shows least crosstalk on the victim line.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EADF8F-51F5-1650-6C36-D82621DBD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18" y="3525202"/>
            <a:ext cx="28289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6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0f8855-586d-44a0-9a9a-70a222945b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5983D9B6E96341BD4F0CCB0AFFF412" ma:contentTypeVersion="8" ma:contentTypeDescription="Create a new document." ma:contentTypeScope="" ma:versionID="7adcb4257fcaed079f0cb37c20464e74">
  <xsd:schema xmlns:xsd="http://www.w3.org/2001/XMLSchema" xmlns:xs="http://www.w3.org/2001/XMLSchema" xmlns:p="http://schemas.microsoft.com/office/2006/metadata/properties" xmlns:ns3="d80f8855-586d-44a0-9a9a-70a222945b65" xmlns:ns4="e7814597-8977-4b25-be24-b3dafa2f82e4" targetNamespace="http://schemas.microsoft.com/office/2006/metadata/properties" ma:root="true" ma:fieldsID="3ceca460e8c2bc5202f0e3fbceb5f870" ns3:_="" ns4:_="">
    <xsd:import namespace="d80f8855-586d-44a0-9a9a-70a222945b65"/>
    <xsd:import namespace="e7814597-8977-4b25-be24-b3dafa2f82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f8855-586d-44a0-9a9a-70a222945b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14597-8977-4b25-be24-b3dafa2f8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04D9CA-7F51-490C-8D81-191EC840EB44}">
  <ds:schemaRefs>
    <ds:schemaRef ds:uri="http://purl.org/dc/terms/"/>
    <ds:schemaRef ds:uri="d80f8855-586d-44a0-9a9a-70a222945b65"/>
    <ds:schemaRef ds:uri="http://purl.org/dc/dcmitype/"/>
    <ds:schemaRef ds:uri="http://schemas.microsoft.com/office/2006/metadata/properties"/>
    <ds:schemaRef ds:uri="http://schemas.microsoft.com/office/2006/documentManagement/types"/>
    <ds:schemaRef ds:uri="e7814597-8977-4b25-be24-b3dafa2f82e4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6A355AE-A1F0-40A5-82F1-CF9A1781A2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246360-AF91-4A0B-A308-A14DA76468D3}">
  <ds:schemaRefs>
    <ds:schemaRef ds:uri="d80f8855-586d-44a0-9a9a-70a222945b65"/>
    <ds:schemaRef ds:uri="e7814597-8977-4b25-be24-b3dafa2f82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Widescreen</PresentationFormat>
  <Paragraphs>206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Times New Roman</vt:lpstr>
      <vt:lpstr>Wingdings</vt:lpstr>
      <vt:lpstr>Custom Design</vt:lpstr>
      <vt:lpstr>2017 Keysight Macro LIGHT</vt:lpstr>
      <vt:lpstr>1_Custom Design</vt:lpstr>
      <vt:lpstr>Crosstalk on Signal-Return Loops Adinath Phene, Shrinithi Venkatesan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Saish Sawant</dc:creator>
  <cp:lastModifiedBy>Shrinithi Venkatesan</cp:lastModifiedBy>
  <cp:revision>3</cp:revision>
  <cp:lastPrinted>2022-09-27T02:40:41Z</cp:lastPrinted>
  <dcterms:created xsi:type="dcterms:W3CDTF">2022-02-14T13:42:11Z</dcterms:created>
  <dcterms:modified xsi:type="dcterms:W3CDTF">2024-03-18T00:20:33Z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0x010100F35983D9B6E96341BD4F0CCB0AFFF412</vt:lpwstr>
  </property>
</Properties>
</file>